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1311" r:id="rId3"/>
    <p:sldId id="1322" r:id="rId4"/>
    <p:sldId id="1325" r:id="rId5"/>
    <p:sldId id="1326" r:id="rId6"/>
    <p:sldId id="1327"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88400" autoAdjust="0"/>
  </p:normalViewPr>
  <p:slideViewPr>
    <p:cSldViewPr>
      <p:cViewPr varScale="1">
        <p:scale>
          <a:sx n="231" d="100"/>
          <a:sy n="231" d="100"/>
        </p:scale>
        <p:origin x="328"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6/2/23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82885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378864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960688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244606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6:27-36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858107"/>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27 </a:t>
            </a:r>
            <a:r>
              <a:rPr lang="en-AU" sz="2800" dirty="0">
                <a:solidFill>
                  <a:srgbClr val="FFFFFF"/>
                </a:solidFill>
                <a:effectLst/>
                <a:latin typeface="Times New Roman" panose="02020603050405020304" pitchFamily="18" charset="0"/>
                <a:ea typeface="Times New Roman" panose="02020603050405020304" pitchFamily="18" charset="0"/>
              </a:rPr>
              <a:t>“But I say to you who hear, Love your enemies, do good to those who hate you, </a:t>
            </a:r>
            <a:r>
              <a:rPr lang="en-AU" sz="2800" b="1" baseline="30000" dirty="0">
                <a:solidFill>
                  <a:srgbClr val="FFFFFF"/>
                </a:solidFill>
                <a:effectLst/>
                <a:latin typeface="Times New Roman" panose="02020603050405020304" pitchFamily="18" charset="0"/>
                <a:ea typeface="Times New Roman" panose="02020603050405020304" pitchFamily="18" charset="0"/>
              </a:rPr>
              <a:t>28 </a:t>
            </a:r>
            <a:r>
              <a:rPr lang="en-AU" sz="2800" dirty="0">
                <a:solidFill>
                  <a:srgbClr val="FFFFFF"/>
                </a:solidFill>
                <a:effectLst/>
                <a:latin typeface="Times New Roman" panose="02020603050405020304" pitchFamily="18" charset="0"/>
                <a:ea typeface="Times New Roman" panose="02020603050405020304" pitchFamily="18" charset="0"/>
              </a:rPr>
              <a:t>bless those who curse you, pray for those who abuse you.  </a:t>
            </a:r>
            <a:r>
              <a:rPr lang="en-AU" sz="2800" b="1" baseline="30000" dirty="0">
                <a:solidFill>
                  <a:srgbClr val="FFFFFF"/>
                </a:solidFill>
                <a:effectLst/>
                <a:latin typeface="Times New Roman" panose="02020603050405020304" pitchFamily="18" charset="0"/>
                <a:ea typeface="Times New Roman" panose="02020603050405020304" pitchFamily="18" charset="0"/>
              </a:rPr>
              <a:t>29 </a:t>
            </a:r>
            <a:r>
              <a:rPr lang="en-AU" sz="2800" dirty="0">
                <a:solidFill>
                  <a:srgbClr val="FFFFFF"/>
                </a:solidFill>
                <a:effectLst/>
                <a:latin typeface="Times New Roman" panose="02020603050405020304" pitchFamily="18" charset="0"/>
                <a:ea typeface="Times New Roman" panose="02020603050405020304" pitchFamily="18" charset="0"/>
              </a:rPr>
              <a:t>To one who strikes you on the cheek, offer the other also, and from one who takes away your cloak do not withhold your tunic either.  </a:t>
            </a:r>
            <a:r>
              <a:rPr lang="en-AU" sz="2800" b="1" baseline="30000" dirty="0">
                <a:solidFill>
                  <a:srgbClr val="FFFFFF"/>
                </a:solidFill>
                <a:effectLst/>
                <a:latin typeface="Times New Roman" panose="02020603050405020304" pitchFamily="18" charset="0"/>
                <a:ea typeface="Times New Roman" panose="02020603050405020304" pitchFamily="18" charset="0"/>
              </a:rPr>
              <a:t>30 </a:t>
            </a:r>
            <a:r>
              <a:rPr lang="en-AU" sz="2800" dirty="0">
                <a:solidFill>
                  <a:srgbClr val="FFFFFF"/>
                </a:solidFill>
                <a:effectLst/>
                <a:latin typeface="Times New Roman" panose="02020603050405020304" pitchFamily="18" charset="0"/>
                <a:ea typeface="Times New Roman" panose="02020603050405020304" pitchFamily="18" charset="0"/>
              </a:rPr>
              <a:t>Give to everyone who begs from you, and from one who takes away your goods do not demand them back.  </a:t>
            </a:r>
            <a:r>
              <a:rPr lang="en-AU" sz="2800" b="1" baseline="30000" dirty="0">
                <a:solidFill>
                  <a:srgbClr val="FFFFFF"/>
                </a:solidFill>
                <a:effectLst/>
                <a:latin typeface="Times New Roman" panose="02020603050405020304" pitchFamily="18" charset="0"/>
                <a:ea typeface="Times New Roman" panose="02020603050405020304" pitchFamily="18" charset="0"/>
              </a:rPr>
              <a:t>31 </a:t>
            </a:r>
            <a:r>
              <a:rPr lang="en-AU" sz="2800" dirty="0">
                <a:solidFill>
                  <a:srgbClr val="FFFFFF"/>
                </a:solidFill>
                <a:effectLst/>
                <a:latin typeface="Times New Roman" panose="02020603050405020304" pitchFamily="18" charset="0"/>
                <a:ea typeface="Times New Roman" panose="02020603050405020304" pitchFamily="18" charset="0"/>
              </a:rPr>
              <a:t>And as you wish that others would do to you, do so to them.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805546"/>
          </a:xfrm>
          <a:prstGeom prst="rect">
            <a:avLst/>
          </a:prstGeom>
          <a:noFill/>
          <a:ln w="9525">
            <a:noFill/>
            <a:miter lim="800000"/>
            <a:headEnd/>
            <a:tailEnd/>
          </a:ln>
        </p:spPr>
        <p:txBody>
          <a:bodyPr wrap="square">
            <a:prstTxWarp prst="textNoShape">
              <a:avLst/>
            </a:prstTxWarp>
            <a:spAutoFit/>
          </a:bodyPr>
          <a:lstStyle/>
          <a:p>
            <a:pPr indent="4763">
              <a:lnSpc>
                <a:spcPct val="110000"/>
              </a:lnSpc>
              <a:spcBef>
                <a:spcPts val="0"/>
              </a:spcBef>
              <a:spcAft>
                <a:spcPts val="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32 </a:t>
            </a:r>
            <a:r>
              <a:rPr lang="en-AU" sz="2800" dirty="0">
                <a:solidFill>
                  <a:srgbClr val="FFFFFF"/>
                </a:solidFill>
                <a:effectLst/>
                <a:latin typeface="Times New Roman" panose="02020603050405020304" pitchFamily="18" charset="0"/>
                <a:ea typeface="Times New Roman" panose="02020603050405020304" pitchFamily="18" charset="0"/>
              </a:rPr>
              <a:t>“If you love those who love you, what benefit is that to you?  For even sinners love those who love them.  </a:t>
            </a:r>
            <a:r>
              <a:rPr lang="en-AU" sz="2800" b="1" baseline="30000" dirty="0">
                <a:solidFill>
                  <a:srgbClr val="FFFFFF"/>
                </a:solidFill>
                <a:effectLst/>
                <a:latin typeface="Times New Roman" panose="02020603050405020304" pitchFamily="18" charset="0"/>
                <a:ea typeface="Times New Roman" panose="02020603050405020304" pitchFamily="18" charset="0"/>
              </a:rPr>
              <a:t>33 </a:t>
            </a:r>
            <a:r>
              <a:rPr lang="en-AU" sz="2800" dirty="0">
                <a:solidFill>
                  <a:srgbClr val="FFFFFF"/>
                </a:solidFill>
                <a:effectLst/>
                <a:latin typeface="Times New Roman" panose="02020603050405020304" pitchFamily="18" charset="0"/>
                <a:ea typeface="Times New Roman" panose="02020603050405020304" pitchFamily="18" charset="0"/>
              </a:rPr>
              <a:t>And if you do good to those who do good to you, what benefit is that to you?  For even sinners do the same.  </a:t>
            </a:r>
            <a:r>
              <a:rPr lang="en-AU" sz="2800" b="1" baseline="30000" dirty="0">
                <a:solidFill>
                  <a:srgbClr val="FFFFFF"/>
                </a:solidFill>
                <a:effectLst/>
                <a:latin typeface="Times New Roman" panose="02020603050405020304" pitchFamily="18" charset="0"/>
                <a:ea typeface="Times New Roman" panose="02020603050405020304" pitchFamily="18" charset="0"/>
              </a:rPr>
              <a:t>34 </a:t>
            </a:r>
            <a:r>
              <a:rPr lang="en-AU" sz="2800" dirty="0">
                <a:solidFill>
                  <a:srgbClr val="FFFFFF"/>
                </a:solidFill>
                <a:effectLst/>
                <a:latin typeface="Times New Roman" panose="02020603050405020304" pitchFamily="18" charset="0"/>
                <a:ea typeface="Times New Roman" panose="02020603050405020304" pitchFamily="18" charset="0"/>
              </a:rPr>
              <a:t>And if you lend to those from whom you expect to receive, what credit is that to you?  Even sinners lend to sinners, to get back the same amount.  </a:t>
            </a:r>
            <a:r>
              <a:rPr lang="en-AU" sz="2800" b="1" baseline="30000" dirty="0">
                <a:solidFill>
                  <a:srgbClr val="FFFFFF"/>
                </a:solidFill>
                <a:effectLst/>
                <a:latin typeface="Times New Roman" panose="02020603050405020304" pitchFamily="18" charset="0"/>
                <a:ea typeface="Times New Roman" panose="02020603050405020304" pitchFamily="18" charset="0"/>
              </a:rPr>
              <a:t>35 </a:t>
            </a:r>
            <a:r>
              <a:rPr lang="en-AU" sz="2800" dirty="0">
                <a:solidFill>
                  <a:srgbClr val="FFFFFF"/>
                </a:solidFill>
                <a:effectLst/>
                <a:latin typeface="Times New Roman" panose="02020603050405020304" pitchFamily="18" charset="0"/>
                <a:ea typeface="Times New Roman" panose="02020603050405020304" pitchFamily="18" charset="0"/>
              </a:rPr>
              <a:t>But love your enemies, and do good, and lend, expecting nothing in return, and your reward will be great, and you will be sons of the Most High, for he is kind to the ungrateful and the evil.  </a:t>
            </a:r>
            <a:r>
              <a:rPr lang="en-AU" sz="2800" b="1" baseline="30000" dirty="0">
                <a:solidFill>
                  <a:srgbClr val="FFFFFF"/>
                </a:solidFill>
                <a:effectLst/>
                <a:latin typeface="Times New Roman" panose="02020603050405020304" pitchFamily="18" charset="0"/>
                <a:ea typeface="Times New Roman" panose="02020603050405020304" pitchFamily="18" charset="0"/>
              </a:rPr>
              <a:t>36 </a:t>
            </a:r>
            <a:r>
              <a:rPr lang="en-AU" sz="2800" dirty="0">
                <a:solidFill>
                  <a:srgbClr val="FFFFFF"/>
                </a:solidFill>
                <a:effectLst/>
                <a:latin typeface="Times New Roman" panose="02020603050405020304" pitchFamily="18" charset="0"/>
                <a:ea typeface="Times New Roman" panose="02020603050405020304" pitchFamily="18" charset="0"/>
              </a:rPr>
              <a:t>Be merciful, even as your Father is merciful.</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896318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611560" y="167440"/>
            <a:ext cx="5760640"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The base human desire for justice (of the vengeful kind)</a:t>
            </a:r>
          </a:p>
        </p:txBody>
      </p:sp>
      <p:sp>
        <p:nvSpPr>
          <p:cNvPr id="13" name="Text Box 4">
            <a:extLst>
              <a:ext uri="{FF2B5EF4-FFF2-40B4-BE49-F238E27FC236}">
                <a16:creationId xmlns:a16="http://schemas.microsoft.com/office/drawing/2014/main" id="{FA173A00-3F15-D1E9-390A-FC8C79CA077A}"/>
              </a:ext>
            </a:extLst>
          </p:cNvPr>
          <p:cNvSpPr txBox="1">
            <a:spLocks noChangeArrowheads="1"/>
          </p:cNvSpPr>
          <p:nvPr/>
        </p:nvSpPr>
        <p:spPr bwMode="auto">
          <a:xfrm>
            <a:off x="1717214" y="985292"/>
            <a:ext cx="5709572" cy="2308324"/>
          </a:xfrm>
          <a:prstGeom prst="rect">
            <a:avLst/>
          </a:prstGeom>
          <a:solidFill>
            <a:schemeClr val="bg1"/>
          </a:solidFill>
          <a:ln w="9525">
            <a:noFill/>
            <a:miter lim="800000"/>
            <a:headEnd/>
            <a:tailEnd/>
          </a:ln>
        </p:spPr>
        <p:txBody>
          <a:bodyPr wrap="square">
            <a:prstTxWarp prst="textNoShape">
              <a:avLst/>
            </a:prstTxWarp>
            <a:spAutoFit/>
          </a:bodyPr>
          <a:lstStyle/>
          <a:p>
            <a:r>
              <a:rPr lang="en-US" dirty="0">
                <a:latin typeface="Comic Sans MS" panose="030F0902030302020204" pitchFamily="66" charset="0"/>
                <a:ea typeface="Times New Roman" panose="02020603050405020304" pitchFamily="18" charset="0"/>
              </a:rPr>
              <a:t>Psalm 137:8–9</a:t>
            </a:r>
            <a:r>
              <a:rPr lang="en-AU" dirty="0">
                <a:latin typeface="Comic Sans MS" panose="030F0902030302020204" pitchFamily="66" charset="0"/>
                <a:ea typeface="Times New Roman" panose="02020603050405020304" pitchFamily="18" charset="0"/>
              </a:rPr>
              <a:t> (ESV) </a:t>
            </a:r>
          </a:p>
          <a:p>
            <a:endParaRPr lang="en-AU" dirty="0">
              <a:latin typeface="Times New Roman" panose="02020603050405020304" pitchFamily="18" charset="0"/>
              <a:ea typeface="Times New Roman" panose="02020603050405020304" pitchFamily="18" charset="0"/>
            </a:endParaRPr>
          </a:p>
          <a:p>
            <a:pPr marL="609600" indent="-609600">
              <a:tabLst>
                <a:tab pos="127000" algn="r"/>
                <a:tab pos="254000" algn="l"/>
              </a:tabLst>
            </a:pPr>
            <a:r>
              <a:rPr lang="en-US" b="1" baseline="30000" dirty="0">
                <a:latin typeface="Comic Sans MS" panose="030F0902030302020204" pitchFamily="66" charset="0"/>
                <a:ea typeface="Times New Roman" panose="02020603050405020304" pitchFamily="18" charset="0"/>
              </a:rPr>
              <a:t>8 </a:t>
            </a:r>
            <a:r>
              <a:rPr lang="en-US" dirty="0">
                <a:latin typeface="Comic Sans MS" panose="030F0902030302020204" pitchFamily="66" charset="0"/>
                <a:ea typeface="Times New Roman" panose="02020603050405020304" pitchFamily="18" charset="0"/>
              </a:rPr>
              <a:t>O daughter of Babylon, doomed to be destroyed, </a:t>
            </a:r>
            <a:endParaRPr lang="en-AU" dirty="0">
              <a:latin typeface="Times New Roman" panose="02020603050405020304" pitchFamily="18" charset="0"/>
              <a:ea typeface="Times New Roman" panose="02020603050405020304" pitchFamily="18" charset="0"/>
            </a:endParaRPr>
          </a:p>
          <a:p>
            <a:r>
              <a:rPr lang="en-US" dirty="0">
                <a:latin typeface="Comic Sans MS" panose="030F0902030302020204" pitchFamily="66" charset="0"/>
                <a:ea typeface="Times New Roman" panose="02020603050405020304" pitchFamily="18" charset="0"/>
              </a:rPr>
              <a:t>blessed shall he be who </a:t>
            </a:r>
            <a:r>
              <a:rPr lang="en-US" u="sng" dirty="0">
                <a:latin typeface="Comic Sans MS" panose="030F0902030302020204" pitchFamily="66" charset="0"/>
                <a:ea typeface="Times New Roman" panose="02020603050405020304" pitchFamily="18" charset="0"/>
              </a:rPr>
              <a:t>repays you</a:t>
            </a:r>
            <a:r>
              <a:rPr lang="en-US"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r>
              <a:rPr lang="en-US" dirty="0">
                <a:latin typeface="Comic Sans MS" panose="030F0902030302020204" pitchFamily="66" charset="0"/>
                <a:ea typeface="Times New Roman" panose="02020603050405020304" pitchFamily="18" charset="0"/>
              </a:rPr>
              <a:t>with what </a:t>
            </a:r>
            <a:r>
              <a:rPr lang="en-US" b="1" dirty="0">
                <a:latin typeface="Comic Sans MS" panose="030F0902030302020204" pitchFamily="66" charset="0"/>
                <a:ea typeface="Times New Roman" panose="02020603050405020304" pitchFamily="18" charset="0"/>
              </a:rPr>
              <a:t>you</a:t>
            </a:r>
            <a:r>
              <a:rPr lang="en-US" dirty="0">
                <a:latin typeface="Comic Sans MS" panose="030F0902030302020204" pitchFamily="66" charset="0"/>
                <a:ea typeface="Times New Roman" panose="02020603050405020304" pitchFamily="18" charset="0"/>
              </a:rPr>
              <a:t> have done </a:t>
            </a:r>
            <a:r>
              <a:rPr lang="en-US" u="sng" dirty="0">
                <a:latin typeface="Comic Sans MS" panose="030F0902030302020204" pitchFamily="66" charset="0"/>
                <a:ea typeface="Times New Roman" panose="02020603050405020304" pitchFamily="18" charset="0"/>
              </a:rPr>
              <a:t>to us!</a:t>
            </a:r>
            <a:r>
              <a:rPr lang="en-US" dirty="0">
                <a:latin typeface="Comic Sans MS" panose="030F0902030302020204" pitchFamily="66" charset="0"/>
                <a:ea typeface="Times New Roman" panose="02020603050405020304" pitchFamily="18" charset="0"/>
              </a:rPr>
              <a:t> </a:t>
            </a:r>
          </a:p>
          <a:p>
            <a:endParaRPr lang="en-AU" dirty="0">
              <a:latin typeface="Times New Roman" panose="02020603050405020304" pitchFamily="18" charset="0"/>
              <a:ea typeface="Times New Roman" panose="02020603050405020304" pitchFamily="18" charset="0"/>
            </a:endParaRPr>
          </a:p>
          <a:p>
            <a:pPr marL="609600" indent="-609600">
              <a:tabLst>
                <a:tab pos="127000" algn="r"/>
                <a:tab pos="254000" algn="l"/>
              </a:tabLst>
            </a:pPr>
            <a:r>
              <a:rPr lang="en-US" b="1" baseline="30000" dirty="0">
                <a:latin typeface="Comic Sans MS" panose="030F0902030302020204" pitchFamily="66" charset="0"/>
                <a:ea typeface="Times New Roman" panose="02020603050405020304" pitchFamily="18" charset="0"/>
              </a:rPr>
              <a:t>9 </a:t>
            </a:r>
            <a:r>
              <a:rPr lang="en-US" dirty="0">
                <a:latin typeface="Comic Sans MS" panose="030F0902030302020204" pitchFamily="66" charset="0"/>
                <a:ea typeface="Times New Roman" panose="02020603050405020304" pitchFamily="18" charset="0"/>
              </a:rPr>
              <a:t>Blessed shall he be who takes </a:t>
            </a:r>
            <a:r>
              <a:rPr lang="en-US" b="1" dirty="0">
                <a:latin typeface="Comic Sans MS" panose="030F0902030302020204" pitchFamily="66" charset="0"/>
                <a:ea typeface="Times New Roman" panose="02020603050405020304" pitchFamily="18" charset="0"/>
              </a:rPr>
              <a:t>your</a:t>
            </a:r>
            <a:r>
              <a:rPr lang="en-US" dirty="0">
                <a:latin typeface="Comic Sans MS" panose="030F0902030302020204" pitchFamily="66" charset="0"/>
                <a:ea typeface="Times New Roman" panose="02020603050405020304" pitchFamily="18" charset="0"/>
              </a:rPr>
              <a:t> little ones </a:t>
            </a:r>
            <a:endParaRPr lang="en-AU" dirty="0">
              <a:latin typeface="Times New Roman" panose="02020603050405020304" pitchFamily="18" charset="0"/>
              <a:ea typeface="Times New Roman" panose="02020603050405020304" pitchFamily="18" charset="0"/>
            </a:endParaRPr>
          </a:p>
          <a:p>
            <a:r>
              <a:rPr lang="en-US" dirty="0">
                <a:latin typeface="Comic Sans MS" panose="030F0902030302020204" pitchFamily="66" charset="0"/>
                <a:ea typeface="Times New Roman" panose="02020603050405020304" pitchFamily="18" charset="0"/>
                <a:cs typeface="Times New Roman" panose="02020603050405020304" pitchFamily="18" charset="0"/>
              </a:rPr>
              <a:t>and dashes </a:t>
            </a:r>
            <a:r>
              <a:rPr lang="en-US" b="1" dirty="0">
                <a:latin typeface="Comic Sans MS" panose="030F0902030302020204" pitchFamily="66" charset="0"/>
                <a:ea typeface="Times New Roman" panose="02020603050405020304" pitchFamily="18" charset="0"/>
                <a:cs typeface="Times New Roman" panose="02020603050405020304" pitchFamily="18" charset="0"/>
              </a:rPr>
              <a:t>them</a:t>
            </a:r>
            <a:r>
              <a:rPr lang="en-US" dirty="0">
                <a:latin typeface="Comic Sans MS" panose="030F0902030302020204" pitchFamily="66" charset="0"/>
                <a:ea typeface="Times New Roman" panose="02020603050405020304" pitchFamily="18" charset="0"/>
                <a:cs typeface="Times New Roman" panose="02020603050405020304" pitchFamily="18" charset="0"/>
              </a:rPr>
              <a:t> against the rock!</a:t>
            </a:r>
            <a:r>
              <a:rPr lang="en-AU" dirty="0"/>
              <a:t> </a:t>
            </a:r>
            <a:endParaRPr lang="en-US" sz="1600" dirty="0">
              <a:latin typeface="Comic Sans MS" panose="030F0902030302020204" pitchFamily="66" charset="0"/>
            </a:endParaRPr>
          </a:p>
        </p:txBody>
      </p:sp>
    </p:spTree>
    <p:extLst>
      <p:ext uri="{BB962C8B-B14F-4D97-AF65-F5344CB8AC3E}">
        <p14:creationId xmlns:p14="http://schemas.microsoft.com/office/powerpoint/2010/main" val="253933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0" y="0"/>
            <a:ext cx="6660232" cy="646331"/>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The merciful love of God  –  Experienced by Disciples of Jesus </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  Demonstrated in the Name of Jesus</a:t>
            </a:r>
          </a:p>
        </p:txBody>
      </p:sp>
      <p:sp>
        <p:nvSpPr>
          <p:cNvPr id="13" name="Text Box 4">
            <a:extLst>
              <a:ext uri="{FF2B5EF4-FFF2-40B4-BE49-F238E27FC236}">
                <a16:creationId xmlns:a16="http://schemas.microsoft.com/office/drawing/2014/main" id="{FA173A00-3F15-D1E9-390A-FC8C79CA077A}"/>
              </a:ext>
            </a:extLst>
          </p:cNvPr>
          <p:cNvSpPr txBox="1">
            <a:spLocks noChangeArrowheads="1"/>
          </p:cNvSpPr>
          <p:nvPr/>
        </p:nvSpPr>
        <p:spPr bwMode="auto">
          <a:xfrm>
            <a:off x="3230992" y="2611602"/>
            <a:ext cx="5735106" cy="584775"/>
          </a:xfrm>
          <a:prstGeom prst="rect">
            <a:avLst/>
          </a:prstGeom>
          <a:solidFill>
            <a:schemeClr val="bg1"/>
          </a:solidFill>
          <a:ln w="9525">
            <a:noFill/>
            <a:miter lim="800000"/>
            <a:headEnd/>
            <a:tailEnd/>
          </a:ln>
        </p:spPr>
        <p:txBody>
          <a:bodyPr wrap="square">
            <a:prstTxWarp prst="textNoShape">
              <a:avLst/>
            </a:prstTxWarp>
            <a:spAutoFit/>
          </a:bodyPr>
          <a:lstStyle/>
          <a:p>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Love</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your enemies, do </a:t>
            </a:r>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good</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to those who hate you,</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28 </a:t>
            </a:r>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bless</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those who curse you,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pray</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for those who abuse you.</a:t>
            </a:r>
            <a:r>
              <a:rPr lang="en-AU" sz="1600" dirty="0"/>
              <a:t> </a:t>
            </a:r>
            <a:endParaRPr lang="en-US" sz="1600" dirty="0">
              <a:latin typeface="Comic Sans MS" panose="030F0902030302020204" pitchFamily="66" charset="0"/>
            </a:endParaRPr>
          </a:p>
        </p:txBody>
      </p:sp>
      <p:sp>
        <p:nvSpPr>
          <p:cNvPr id="14" name="TextBox 13">
            <a:extLst>
              <a:ext uri="{FF2B5EF4-FFF2-40B4-BE49-F238E27FC236}">
                <a16:creationId xmlns:a16="http://schemas.microsoft.com/office/drawing/2014/main" id="{2CB6ECC0-FB6E-AC34-E77F-907BAC38D865}"/>
              </a:ext>
            </a:extLst>
          </p:cNvPr>
          <p:cNvSpPr txBox="1"/>
          <p:nvPr/>
        </p:nvSpPr>
        <p:spPr>
          <a:xfrm>
            <a:off x="0" y="1300993"/>
            <a:ext cx="9144000"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provides us with physical blessings:  (food, money, happiness...)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Physical blessings become woes when kept for self.</a:t>
            </a:r>
          </a:p>
        </p:txBody>
      </p:sp>
      <p:sp>
        <p:nvSpPr>
          <p:cNvPr id="2" name="TextBox 1">
            <a:extLst>
              <a:ext uri="{FF2B5EF4-FFF2-40B4-BE49-F238E27FC236}">
                <a16:creationId xmlns:a16="http://schemas.microsoft.com/office/drawing/2014/main" id="{380ED0B6-13A1-E35C-3745-408EC9802250}"/>
              </a:ext>
            </a:extLst>
          </p:cNvPr>
          <p:cNvSpPr txBox="1"/>
          <p:nvPr/>
        </p:nvSpPr>
        <p:spPr>
          <a:xfrm>
            <a:off x="71500" y="625252"/>
            <a:ext cx="9001000" cy="646331"/>
          </a:xfrm>
          <a:prstGeom prst="rect">
            <a:avLst/>
          </a:prstGeom>
          <a:noFill/>
          <a:ln w="15875">
            <a:solidFill>
              <a:schemeClr val="bg1"/>
            </a:solidFill>
          </a:ln>
        </p:spPr>
        <p:txBody>
          <a:bodyPr wrap="square" rtlCol="0">
            <a:spAutoFit/>
          </a:bodyPr>
          <a:lstStyle/>
          <a:p>
            <a:pPr marL="4763" indent="-4763"/>
            <a:r>
              <a:rPr lang="en-AU" dirty="0">
                <a:solidFill>
                  <a:schemeClr val="bg1"/>
                </a:solidFill>
                <a:latin typeface="Times New Roman" panose="02020603050405020304" pitchFamily="18" charset="0"/>
                <a:cs typeface="Times New Roman" panose="02020603050405020304" pitchFamily="18" charset="0"/>
              </a:rPr>
              <a:t>Because we have received the merciful love of God (that we did not deserve),</a:t>
            </a:r>
          </a:p>
          <a:p>
            <a:pPr marL="4763" indent="-4763"/>
            <a:r>
              <a:rPr lang="en-AU" dirty="0">
                <a:solidFill>
                  <a:schemeClr val="bg1"/>
                </a:solidFill>
                <a:latin typeface="Times New Roman" panose="02020603050405020304" pitchFamily="18" charset="0"/>
                <a:cs typeface="Times New Roman" panose="02020603050405020304" pitchFamily="18" charset="0"/>
              </a:rPr>
              <a:t>the children of God love others in the way that God loves us (even though they don’t deserve it)</a:t>
            </a:r>
          </a:p>
        </p:txBody>
      </p:sp>
      <p:sp>
        <p:nvSpPr>
          <p:cNvPr id="3" name="TextBox 2">
            <a:extLst>
              <a:ext uri="{FF2B5EF4-FFF2-40B4-BE49-F238E27FC236}">
                <a16:creationId xmlns:a16="http://schemas.microsoft.com/office/drawing/2014/main" id="{778FF1F9-C9A7-93B5-F855-601FCA1EA4E9}"/>
              </a:ext>
            </a:extLst>
          </p:cNvPr>
          <p:cNvSpPr txBox="1"/>
          <p:nvPr/>
        </p:nvSpPr>
        <p:spPr>
          <a:xfrm>
            <a:off x="5509" y="1867359"/>
            <a:ext cx="3990428"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Extraordinary love begins with salvation.</a:t>
            </a:r>
          </a:p>
        </p:txBody>
      </p:sp>
      <p:sp>
        <p:nvSpPr>
          <p:cNvPr id="4" name="TextBox 3">
            <a:extLst>
              <a:ext uri="{FF2B5EF4-FFF2-40B4-BE49-F238E27FC236}">
                <a16:creationId xmlns:a16="http://schemas.microsoft.com/office/drawing/2014/main" id="{D1197F35-003A-9A1C-FAD6-61436C809B5E}"/>
              </a:ext>
            </a:extLst>
          </p:cNvPr>
          <p:cNvSpPr txBox="1"/>
          <p:nvPr/>
        </p:nvSpPr>
        <p:spPr>
          <a:xfrm>
            <a:off x="5508" y="2149292"/>
            <a:ext cx="586263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Saved through faith in Jesus Christ and repentance of sins.</a:t>
            </a:r>
          </a:p>
        </p:txBody>
      </p:sp>
      <p:sp>
        <p:nvSpPr>
          <p:cNvPr id="5" name="TextBox 4">
            <a:extLst>
              <a:ext uri="{FF2B5EF4-FFF2-40B4-BE49-F238E27FC236}">
                <a16:creationId xmlns:a16="http://schemas.microsoft.com/office/drawing/2014/main" id="{EADA91A3-214C-AE4F-5CA4-3F80AD281B31}"/>
              </a:ext>
            </a:extLst>
          </p:cNvPr>
          <p:cNvSpPr txBox="1"/>
          <p:nvPr/>
        </p:nvSpPr>
        <p:spPr>
          <a:xfrm>
            <a:off x="3923928" y="1896835"/>
            <a:ext cx="471250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undeserved grace of God</a:t>
            </a:r>
          </a:p>
        </p:txBody>
      </p:sp>
      <p:sp>
        <p:nvSpPr>
          <p:cNvPr id="6" name="TextBox 5">
            <a:extLst>
              <a:ext uri="{FF2B5EF4-FFF2-40B4-BE49-F238E27FC236}">
                <a16:creationId xmlns:a16="http://schemas.microsoft.com/office/drawing/2014/main" id="{79060F39-B680-B083-3302-33DF7B802E6A}"/>
              </a:ext>
            </a:extLst>
          </p:cNvPr>
          <p:cNvSpPr txBox="1"/>
          <p:nvPr/>
        </p:nvSpPr>
        <p:spPr>
          <a:xfrm>
            <a:off x="11018" y="2555913"/>
            <a:ext cx="3192830"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1.  Love those who oppose you</a:t>
            </a:r>
          </a:p>
        </p:txBody>
      </p:sp>
      <p:sp>
        <p:nvSpPr>
          <p:cNvPr id="7" name="TextBox 6">
            <a:extLst>
              <a:ext uri="{FF2B5EF4-FFF2-40B4-BE49-F238E27FC236}">
                <a16:creationId xmlns:a16="http://schemas.microsoft.com/office/drawing/2014/main" id="{C25F99E3-9FA2-0F26-8AFA-2BC527751B6C}"/>
              </a:ext>
            </a:extLst>
          </p:cNvPr>
          <p:cNvSpPr txBox="1"/>
          <p:nvPr/>
        </p:nvSpPr>
        <p:spPr>
          <a:xfrm>
            <a:off x="177902" y="2857500"/>
            <a:ext cx="2070704"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Reward in heaven</a:t>
            </a:r>
          </a:p>
        </p:txBody>
      </p:sp>
      <p:sp>
        <p:nvSpPr>
          <p:cNvPr id="8" name="TextBox 7">
            <a:extLst>
              <a:ext uri="{FF2B5EF4-FFF2-40B4-BE49-F238E27FC236}">
                <a16:creationId xmlns:a16="http://schemas.microsoft.com/office/drawing/2014/main" id="{2728BF86-4751-A3F7-F386-59D1AB9698D8}"/>
              </a:ext>
            </a:extLst>
          </p:cNvPr>
          <p:cNvSpPr txBox="1"/>
          <p:nvPr/>
        </p:nvSpPr>
        <p:spPr>
          <a:xfrm>
            <a:off x="1517168" y="3125506"/>
            <a:ext cx="6109664" cy="369332"/>
          </a:xfrm>
          <a:prstGeom prst="rect">
            <a:avLst/>
          </a:prstGeom>
          <a:noFill/>
          <a:ln>
            <a:noFill/>
          </a:ln>
        </p:spPr>
        <p:txBody>
          <a:bodyPr wrap="square" numCol="1" rtlCol="0">
            <a:spAutoFit/>
          </a:bodyPr>
          <a:lstStyle/>
          <a:p>
            <a:r>
              <a:rPr lang="en-AU" i="1" dirty="0">
                <a:solidFill>
                  <a:schemeClr val="bg1"/>
                </a:solidFill>
                <a:latin typeface="Times New Roman" panose="02020603050405020304" pitchFamily="18" charset="0"/>
                <a:cs typeface="Times New Roman" panose="02020603050405020304" pitchFamily="18" charset="0"/>
              </a:rPr>
              <a:t>Love is available;    vulnerable;    and subject to repeated abuse</a:t>
            </a:r>
          </a:p>
        </p:txBody>
      </p:sp>
      <p:sp>
        <p:nvSpPr>
          <p:cNvPr id="9" name="TextBox 8">
            <a:extLst>
              <a:ext uri="{FF2B5EF4-FFF2-40B4-BE49-F238E27FC236}">
                <a16:creationId xmlns:a16="http://schemas.microsoft.com/office/drawing/2014/main" id="{C46523DE-295E-04B5-A817-99F8C120B07D}"/>
              </a:ext>
            </a:extLst>
          </p:cNvPr>
          <p:cNvSpPr txBox="1"/>
          <p:nvPr/>
        </p:nvSpPr>
        <p:spPr>
          <a:xfrm>
            <a:off x="177902" y="3371404"/>
            <a:ext cx="8964488"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sees and knows our suffering and how we love in return.  He will reward &amp; bring justice</a:t>
            </a:r>
          </a:p>
        </p:txBody>
      </p:sp>
      <p:sp>
        <p:nvSpPr>
          <p:cNvPr id="10" name="TextBox 9">
            <a:extLst>
              <a:ext uri="{FF2B5EF4-FFF2-40B4-BE49-F238E27FC236}">
                <a16:creationId xmlns:a16="http://schemas.microsoft.com/office/drawing/2014/main" id="{951CC6C6-9F8E-82D1-FADB-79A15690B409}"/>
              </a:ext>
            </a:extLst>
          </p:cNvPr>
          <p:cNvSpPr txBox="1"/>
          <p:nvPr/>
        </p:nvSpPr>
        <p:spPr>
          <a:xfrm>
            <a:off x="5510" y="3751243"/>
            <a:ext cx="4854522"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2.  Do to others what you’d like them to do to you</a:t>
            </a:r>
          </a:p>
        </p:txBody>
      </p:sp>
      <p:sp>
        <p:nvSpPr>
          <p:cNvPr id="11" name="TextBox 10">
            <a:extLst>
              <a:ext uri="{FF2B5EF4-FFF2-40B4-BE49-F238E27FC236}">
                <a16:creationId xmlns:a16="http://schemas.microsoft.com/office/drawing/2014/main" id="{5E2A6F78-0F46-C493-2F58-0367C42712BC}"/>
              </a:ext>
            </a:extLst>
          </p:cNvPr>
          <p:cNvSpPr txBox="1"/>
          <p:nvPr/>
        </p:nvSpPr>
        <p:spPr>
          <a:xfrm>
            <a:off x="4572000" y="3767677"/>
            <a:ext cx="497295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giving &amp; serving way beyond what’s deserved</a:t>
            </a:r>
          </a:p>
        </p:txBody>
      </p:sp>
      <p:sp>
        <p:nvSpPr>
          <p:cNvPr id="12" name="TextBox 11">
            <a:extLst>
              <a:ext uri="{FF2B5EF4-FFF2-40B4-BE49-F238E27FC236}">
                <a16:creationId xmlns:a16="http://schemas.microsoft.com/office/drawing/2014/main" id="{FFF55308-423F-54F7-3C25-F10908804D53}"/>
              </a:ext>
            </a:extLst>
          </p:cNvPr>
          <p:cNvSpPr txBox="1"/>
          <p:nvPr/>
        </p:nvSpPr>
        <p:spPr>
          <a:xfrm>
            <a:off x="192794" y="4098183"/>
            <a:ext cx="8945695"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What grace (favour of God) is there for us if we only love/serve/give   as sinners do</a:t>
            </a:r>
          </a:p>
        </p:txBody>
      </p:sp>
      <p:sp>
        <p:nvSpPr>
          <p:cNvPr id="15" name="TextBox 14">
            <a:extLst>
              <a:ext uri="{FF2B5EF4-FFF2-40B4-BE49-F238E27FC236}">
                <a16:creationId xmlns:a16="http://schemas.microsoft.com/office/drawing/2014/main" id="{0FE24868-71AA-6441-58AF-8AF99860725C}"/>
              </a:ext>
            </a:extLst>
          </p:cNvPr>
          <p:cNvSpPr txBox="1"/>
          <p:nvPr/>
        </p:nvSpPr>
        <p:spPr>
          <a:xfrm>
            <a:off x="11018" y="4467340"/>
            <a:ext cx="3984919"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3.  The divine standard – the way of God</a:t>
            </a:r>
          </a:p>
        </p:txBody>
      </p:sp>
      <p:sp>
        <p:nvSpPr>
          <p:cNvPr id="16" name="TextBox 15">
            <a:extLst>
              <a:ext uri="{FF2B5EF4-FFF2-40B4-BE49-F238E27FC236}">
                <a16:creationId xmlns:a16="http://schemas.microsoft.com/office/drawing/2014/main" id="{F485E756-6A27-BC24-00B3-550BB0C794AE}"/>
              </a:ext>
            </a:extLst>
          </p:cNvPr>
          <p:cNvSpPr txBox="1"/>
          <p:nvPr/>
        </p:nvSpPr>
        <p:spPr>
          <a:xfrm>
            <a:off x="3955055" y="4472756"/>
            <a:ext cx="497295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kind to the ungrateful and evil</a:t>
            </a:r>
          </a:p>
        </p:txBody>
      </p:sp>
      <p:sp>
        <p:nvSpPr>
          <p:cNvPr id="17" name="TextBox 16">
            <a:extLst>
              <a:ext uri="{FF2B5EF4-FFF2-40B4-BE49-F238E27FC236}">
                <a16:creationId xmlns:a16="http://schemas.microsoft.com/office/drawing/2014/main" id="{10B7E5F6-88CF-D902-1D49-E651CE7A1BAC}"/>
              </a:ext>
            </a:extLst>
          </p:cNvPr>
          <p:cNvSpPr txBox="1"/>
          <p:nvPr/>
        </p:nvSpPr>
        <p:spPr>
          <a:xfrm>
            <a:off x="215994" y="4761907"/>
            <a:ext cx="8916987"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While we were evil, God was kind to us.  He gave His Son to die to save us.</a:t>
            </a:r>
          </a:p>
        </p:txBody>
      </p:sp>
    </p:spTree>
    <p:extLst>
      <p:ext uri="{BB962C8B-B14F-4D97-AF65-F5344CB8AC3E}">
        <p14:creationId xmlns:p14="http://schemas.microsoft.com/office/powerpoint/2010/main" val="228781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6">
                                            <p:txEl>
                                              <p:pRg st="0" end="0"/>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build="p"/>
      <p:bldP spid="3" grpId="0"/>
      <p:bldP spid="4" grpId="0" uiExpand="1" build="p"/>
      <p:bldP spid="5" grpId="0" uiExpand="1" build="p"/>
      <p:bldP spid="6" grpId="0"/>
      <p:bldP spid="7" grpId="0" uiExpand="1" build="p"/>
      <p:bldP spid="8" grpId="0" uiExpand="1" build="p"/>
      <p:bldP spid="9" grpId="0" uiExpand="1" build="p"/>
      <p:bldP spid="10" grpId="0"/>
      <p:bldP spid="11" grpId="0" uiExpand="1" build="p"/>
      <p:bldP spid="12" grpId="0" uiExpand="1" build="p"/>
      <p:bldP spid="15" grpId="0"/>
      <p:bldP spid="16" grpId="0" uiExpand="1" build="p"/>
      <p:bldP spid="1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4">
            <a:extLst>
              <a:ext uri="{FF2B5EF4-FFF2-40B4-BE49-F238E27FC236}">
                <a16:creationId xmlns:a16="http://schemas.microsoft.com/office/drawing/2014/main" id="{FA173A00-3F15-D1E9-390A-FC8C79CA077A}"/>
              </a:ext>
            </a:extLst>
          </p:cNvPr>
          <p:cNvSpPr txBox="1">
            <a:spLocks noChangeArrowheads="1"/>
          </p:cNvSpPr>
          <p:nvPr/>
        </p:nvSpPr>
        <p:spPr bwMode="auto">
          <a:xfrm>
            <a:off x="3259070" y="2003339"/>
            <a:ext cx="5735106" cy="584775"/>
          </a:xfrm>
          <a:prstGeom prst="rect">
            <a:avLst/>
          </a:prstGeom>
          <a:solidFill>
            <a:schemeClr val="bg1"/>
          </a:solidFill>
          <a:ln w="9525">
            <a:noFill/>
            <a:miter lim="800000"/>
            <a:headEnd/>
            <a:tailEnd/>
          </a:ln>
        </p:spPr>
        <p:txBody>
          <a:bodyPr wrap="square">
            <a:prstTxWarp prst="textNoShape">
              <a:avLst/>
            </a:prstTxWarp>
            <a:spAutoFit/>
          </a:bodyPr>
          <a:lstStyle/>
          <a:p>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Love</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your enemies, do </a:t>
            </a:r>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good</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to those who hate you,</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28 </a:t>
            </a:r>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bless</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those who curse you,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pray</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for those who abuse you.</a:t>
            </a:r>
            <a:r>
              <a:rPr lang="en-AU" sz="1600" dirty="0"/>
              <a:t> </a:t>
            </a:r>
            <a:endParaRPr lang="en-US" sz="1600" dirty="0">
              <a:latin typeface="Comic Sans MS" panose="030F0902030302020204" pitchFamily="66" charset="0"/>
            </a:endParaRPr>
          </a:p>
        </p:txBody>
      </p:sp>
      <p:sp>
        <p:nvSpPr>
          <p:cNvPr id="14" name="TextBox 13">
            <a:extLst>
              <a:ext uri="{FF2B5EF4-FFF2-40B4-BE49-F238E27FC236}">
                <a16:creationId xmlns:a16="http://schemas.microsoft.com/office/drawing/2014/main" id="{2CB6ECC0-FB6E-AC34-E77F-907BAC38D865}"/>
              </a:ext>
            </a:extLst>
          </p:cNvPr>
          <p:cNvSpPr txBox="1"/>
          <p:nvPr/>
        </p:nvSpPr>
        <p:spPr>
          <a:xfrm>
            <a:off x="28078" y="692730"/>
            <a:ext cx="9144000"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provides us with physical blessings:  (food, money, happiness...)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Physical blessings become woes when kept for self.</a:t>
            </a:r>
          </a:p>
        </p:txBody>
      </p:sp>
      <p:sp>
        <p:nvSpPr>
          <p:cNvPr id="2" name="TextBox 1">
            <a:extLst>
              <a:ext uri="{FF2B5EF4-FFF2-40B4-BE49-F238E27FC236}">
                <a16:creationId xmlns:a16="http://schemas.microsoft.com/office/drawing/2014/main" id="{380ED0B6-13A1-E35C-3745-408EC9802250}"/>
              </a:ext>
            </a:extLst>
          </p:cNvPr>
          <p:cNvSpPr txBox="1"/>
          <p:nvPr/>
        </p:nvSpPr>
        <p:spPr>
          <a:xfrm>
            <a:off x="99578" y="16989"/>
            <a:ext cx="9001000" cy="646331"/>
          </a:xfrm>
          <a:prstGeom prst="rect">
            <a:avLst/>
          </a:prstGeom>
          <a:noFill/>
          <a:ln w="15875">
            <a:solidFill>
              <a:schemeClr val="bg1"/>
            </a:solidFill>
          </a:ln>
        </p:spPr>
        <p:txBody>
          <a:bodyPr wrap="square" rtlCol="0">
            <a:spAutoFit/>
          </a:bodyPr>
          <a:lstStyle/>
          <a:p>
            <a:pPr marL="4763" indent="-4763"/>
            <a:r>
              <a:rPr lang="en-AU" dirty="0">
                <a:solidFill>
                  <a:schemeClr val="bg1"/>
                </a:solidFill>
                <a:latin typeface="Times New Roman" panose="02020603050405020304" pitchFamily="18" charset="0"/>
                <a:cs typeface="Times New Roman" panose="02020603050405020304" pitchFamily="18" charset="0"/>
              </a:rPr>
              <a:t>Because we have received the merciful love of God (that we did not deserve),</a:t>
            </a:r>
          </a:p>
          <a:p>
            <a:pPr marL="4763" indent="-4763"/>
            <a:r>
              <a:rPr lang="en-AU" dirty="0">
                <a:solidFill>
                  <a:schemeClr val="bg1"/>
                </a:solidFill>
                <a:latin typeface="Times New Roman" panose="02020603050405020304" pitchFamily="18" charset="0"/>
                <a:cs typeface="Times New Roman" panose="02020603050405020304" pitchFamily="18" charset="0"/>
              </a:rPr>
              <a:t>the children of God love others in the way that God loves us (even though they don’t deserve it)</a:t>
            </a:r>
          </a:p>
        </p:txBody>
      </p:sp>
      <p:sp>
        <p:nvSpPr>
          <p:cNvPr id="3" name="TextBox 2">
            <a:extLst>
              <a:ext uri="{FF2B5EF4-FFF2-40B4-BE49-F238E27FC236}">
                <a16:creationId xmlns:a16="http://schemas.microsoft.com/office/drawing/2014/main" id="{778FF1F9-C9A7-93B5-F855-601FCA1EA4E9}"/>
              </a:ext>
            </a:extLst>
          </p:cNvPr>
          <p:cNvSpPr txBox="1"/>
          <p:nvPr/>
        </p:nvSpPr>
        <p:spPr>
          <a:xfrm>
            <a:off x="33587" y="1259096"/>
            <a:ext cx="3990428"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Extraordinary love begins with salvation.</a:t>
            </a:r>
          </a:p>
        </p:txBody>
      </p:sp>
      <p:sp>
        <p:nvSpPr>
          <p:cNvPr id="4" name="TextBox 3">
            <a:extLst>
              <a:ext uri="{FF2B5EF4-FFF2-40B4-BE49-F238E27FC236}">
                <a16:creationId xmlns:a16="http://schemas.microsoft.com/office/drawing/2014/main" id="{D1197F35-003A-9A1C-FAD6-61436C809B5E}"/>
              </a:ext>
            </a:extLst>
          </p:cNvPr>
          <p:cNvSpPr txBox="1"/>
          <p:nvPr/>
        </p:nvSpPr>
        <p:spPr>
          <a:xfrm>
            <a:off x="33586" y="1541029"/>
            <a:ext cx="586263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Saved through faith in Jesus Christ and repentance of sins.</a:t>
            </a:r>
          </a:p>
        </p:txBody>
      </p:sp>
      <p:sp>
        <p:nvSpPr>
          <p:cNvPr id="5" name="TextBox 4">
            <a:extLst>
              <a:ext uri="{FF2B5EF4-FFF2-40B4-BE49-F238E27FC236}">
                <a16:creationId xmlns:a16="http://schemas.microsoft.com/office/drawing/2014/main" id="{EADA91A3-214C-AE4F-5CA4-3F80AD281B31}"/>
              </a:ext>
            </a:extLst>
          </p:cNvPr>
          <p:cNvSpPr txBox="1"/>
          <p:nvPr/>
        </p:nvSpPr>
        <p:spPr>
          <a:xfrm>
            <a:off x="3952006" y="1288572"/>
            <a:ext cx="471250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undeserved grace of God</a:t>
            </a:r>
          </a:p>
        </p:txBody>
      </p:sp>
      <p:sp>
        <p:nvSpPr>
          <p:cNvPr id="6" name="TextBox 5">
            <a:extLst>
              <a:ext uri="{FF2B5EF4-FFF2-40B4-BE49-F238E27FC236}">
                <a16:creationId xmlns:a16="http://schemas.microsoft.com/office/drawing/2014/main" id="{79060F39-B680-B083-3302-33DF7B802E6A}"/>
              </a:ext>
            </a:extLst>
          </p:cNvPr>
          <p:cNvSpPr txBox="1"/>
          <p:nvPr/>
        </p:nvSpPr>
        <p:spPr>
          <a:xfrm>
            <a:off x="39096" y="1947650"/>
            <a:ext cx="3192830"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1.  Love those who oppose you</a:t>
            </a:r>
          </a:p>
        </p:txBody>
      </p:sp>
      <p:sp>
        <p:nvSpPr>
          <p:cNvPr id="7" name="TextBox 6">
            <a:extLst>
              <a:ext uri="{FF2B5EF4-FFF2-40B4-BE49-F238E27FC236}">
                <a16:creationId xmlns:a16="http://schemas.microsoft.com/office/drawing/2014/main" id="{C25F99E3-9FA2-0F26-8AFA-2BC527751B6C}"/>
              </a:ext>
            </a:extLst>
          </p:cNvPr>
          <p:cNvSpPr txBox="1"/>
          <p:nvPr/>
        </p:nvSpPr>
        <p:spPr>
          <a:xfrm>
            <a:off x="205980" y="2249237"/>
            <a:ext cx="2070704"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Reward in heaven</a:t>
            </a:r>
          </a:p>
        </p:txBody>
      </p:sp>
      <p:sp>
        <p:nvSpPr>
          <p:cNvPr id="8" name="TextBox 7">
            <a:extLst>
              <a:ext uri="{FF2B5EF4-FFF2-40B4-BE49-F238E27FC236}">
                <a16:creationId xmlns:a16="http://schemas.microsoft.com/office/drawing/2014/main" id="{2728BF86-4751-A3F7-F386-59D1AB9698D8}"/>
              </a:ext>
            </a:extLst>
          </p:cNvPr>
          <p:cNvSpPr txBox="1"/>
          <p:nvPr/>
        </p:nvSpPr>
        <p:spPr>
          <a:xfrm>
            <a:off x="1545246" y="2517243"/>
            <a:ext cx="6109664" cy="369332"/>
          </a:xfrm>
          <a:prstGeom prst="rect">
            <a:avLst/>
          </a:prstGeom>
          <a:noFill/>
          <a:ln>
            <a:noFill/>
          </a:ln>
        </p:spPr>
        <p:txBody>
          <a:bodyPr wrap="square" numCol="1" rtlCol="0">
            <a:spAutoFit/>
          </a:bodyPr>
          <a:lstStyle/>
          <a:p>
            <a:r>
              <a:rPr lang="en-AU" i="1" dirty="0">
                <a:solidFill>
                  <a:schemeClr val="bg1"/>
                </a:solidFill>
                <a:latin typeface="Times New Roman" panose="02020603050405020304" pitchFamily="18" charset="0"/>
                <a:cs typeface="Times New Roman" panose="02020603050405020304" pitchFamily="18" charset="0"/>
              </a:rPr>
              <a:t>Love is available;    vulnerable;    and subject to repeated abuse</a:t>
            </a:r>
          </a:p>
        </p:txBody>
      </p:sp>
      <p:sp>
        <p:nvSpPr>
          <p:cNvPr id="9" name="TextBox 8">
            <a:extLst>
              <a:ext uri="{FF2B5EF4-FFF2-40B4-BE49-F238E27FC236}">
                <a16:creationId xmlns:a16="http://schemas.microsoft.com/office/drawing/2014/main" id="{C46523DE-295E-04B5-A817-99F8C120B07D}"/>
              </a:ext>
            </a:extLst>
          </p:cNvPr>
          <p:cNvSpPr txBox="1"/>
          <p:nvPr/>
        </p:nvSpPr>
        <p:spPr>
          <a:xfrm>
            <a:off x="205980" y="2763141"/>
            <a:ext cx="8964488"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sees and knows our suffering and how we love in return.  He will reward &amp; bring justice</a:t>
            </a:r>
          </a:p>
        </p:txBody>
      </p:sp>
      <p:sp>
        <p:nvSpPr>
          <p:cNvPr id="10" name="TextBox 9">
            <a:extLst>
              <a:ext uri="{FF2B5EF4-FFF2-40B4-BE49-F238E27FC236}">
                <a16:creationId xmlns:a16="http://schemas.microsoft.com/office/drawing/2014/main" id="{951CC6C6-9F8E-82D1-FADB-79A15690B409}"/>
              </a:ext>
            </a:extLst>
          </p:cNvPr>
          <p:cNvSpPr txBox="1"/>
          <p:nvPr/>
        </p:nvSpPr>
        <p:spPr>
          <a:xfrm>
            <a:off x="33588" y="3142980"/>
            <a:ext cx="4854522"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2.  Do to others what you’d like them to do to you</a:t>
            </a:r>
          </a:p>
        </p:txBody>
      </p:sp>
      <p:sp>
        <p:nvSpPr>
          <p:cNvPr id="11" name="TextBox 10">
            <a:extLst>
              <a:ext uri="{FF2B5EF4-FFF2-40B4-BE49-F238E27FC236}">
                <a16:creationId xmlns:a16="http://schemas.microsoft.com/office/drawing/2014/main" id="{5E2A6F78-0F46-C493-2F58-0367C42712BC}"/>
              </a:ext>
            </a:extLst>
          </p:cNvPr>
          <p:cNvSpPr txBox="1"/>
          <p:nvPr/>
        </p:nvSpPr>
        <p:spPr>
          <a:xfrm>
            <a:off x="4600078" y="3163851"/>
            <a:ext cx="497295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giving &amp; serving way beyond what’s deserved</a:t>
            </a:r>
          </a:p>
        </p:txBody>
      </p:sp>
      <p:sp>
        <p:nvSpPr>
          <p:cNvPr id="12" name="TextBox 11">
            <a:extLst>
              <a:ext uri="{FF2B5EF4-FFF2-40B4-BE49-F238E27FC236}">
                <a16:creationId xmlns:a16="http://schemas.microsoft.com/office/drawing/2014/main" id="{FFF55308-423F-54F7-3C25-F10908804D53}"/>
              </a:ext>
            </a:extLst>
          </p:cNvPr>
          <p:cNvSpPr txBox="1"/>
          <p:nvPr/>
        </p:nvSpPr>
        <p:spPr>
          <a:xfrm>
            <a:off x="220872" y="3489920"/>
            <a:ext cx="8945695"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What grace (favour of God) is there for us if we only love/serve/give   as sinners do</a:t>
            </a:r>
          </a:p>
        </p:txBody>
      </p:sp>
      <p:sp>
        <p:nvSpPr>
          <p:cNvPr id="15" name="TextBox 14">
            <a:extLst>
              <a:ext uri="{FF2B5EF4-FFF2-40B4-BE49-F238E27FC236}">
                <a16:creationId xmlns:a16="http://schemas.microsoft.com/office/drawing/2014/main" id="{0FE24868-71AA-6441-58AF-8AF99860725C}"/>
              </a:ext>
            </a:extLst>
          </p:cNvPr>
          <p:cNvSpPr txBox="1"/>
          <p:nvPr/>
        </p:nvSpPr>
        <p:spPr>
          <a:xfrm>
            <a:off x="39096" y="3859077"/>
            <a:ext cx="3984919"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3.  The divine standard – the way of God</a:t>
            </a:r>
          </a:p>
        </p:txBody>
      </p:sp>
      <p:sp>
        <p:nvSpPr>
          <p:cNvPr id="16" name="TextBox 15">
            <a:extLst>
              <a:ext uri="{FF2B5EF4-FFF2-40B4-BE49-F238E27FC236}">
                <a16:creationId xmlns:a16="http://schemas.microsoft.com/office/drawing/2014/main" id="{F485E756-6A27-BC24-00B3-550BB0C794AE}"/>
              </a:ext>
            </a:extLst>
          </p:cNvPr>
          <p:cNvSpPr txBox="1"/>
          <p:nvPr/>
        </p:nvSpPr>
        <p:spPr>
          <a:xfrm>
            <a:off x="4021226" y="3859072"/>
            <a:ext cx="497295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kind to the ungrateful and evil</a:t>
            </a:r>
          </a:p>
        </p:txBody>
      </p:sp>
      <p:sp>
        <p:nvSpPr>
          <p:cNvPr id="17" name="TextBox 16">
            <a:extLst>
              <a:ext uri="{FF2B5EF4-FFF2-40B4-BE49-F238E27FC236}">
                <a16:creationId xmlns:a16="http://schemas.microsoft.com/office/drawing/2014/main" id="{10B7E5F6-88CF-D902-1D49-E651CE7A1BAC}"/>
              </a:ext>
            </a:extLst>
          </p:cNvPr>
          <p:cNvSpPr txBox="1"/>
          <p:nvPr/>
        </p:nvSpPr>
        <p:spPr>
          <a:xfrm>
            <a:off x="244072" y="4153644"/>
            <a:ext cx="8916987"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While we were evil, God was kind to us.  He gave His Son to die to save us.</a:t>
            </a:r>
          </a:p>
        </p:txBody>
      </p:sp>
      <p:sp>
        <p:nvSpPr>
          <p:cNvPr id="18" name="Text Box 4">
            <a:extLst>
              <a:ext uri="{FF2B5EF4-FFF2-40B4-BE49-F238E27FC236}">
                <a16:creationId xmlns:a16="http://schemas.microsoft.com/office/drawing/2014/main" id="{E3BF969F-51C6-3A8B-8F33-CC411B9EADCA}"/>
              </a:ext>
            </a:extLst>
          </p:cNvPr>
          <p:cNvSpPr txBox="1">
            <a:spLocks noChangeArrowheads="1"/>
          </p:cNvSpPr>
          <p:nvPr/>
        </p:nvSpPr>
        <p:spPr bwMode="auto">
          <a:xfrm>
            <a:off x="271836" y="4495598"/>
            <a:ext cx="8600328" cy="923330"/>
          </a:xfrm>
          <a:prstGeom prst="rect">
            <a:avLst/>
          </a:prstGeom>
          <a:solidFill>
            <a:schemeClr val="bg1"/>
          </a:solidFill>
          <a:ln w="9525">
            <a:noFill/>
            <a:miter lim="800000"/>
            <a:headEnd/>
            <a:tailEnd/>
          </a:ln>
        </p:spPr>
        <p:txBody>
          <a:bodyPr wrap="square">
            <a:prstTxWarp prst="textNoShape">
              <a:avLst/>
            </a:prstTxWarp>
            <a:spAutoFit/>
          </a:bodyPr>
          <a:lstStyle/>
          <a:p>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35 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 love your enemies, and do good, and lend, expecting nothing in return, and </a:t>
            </a:r>
            <a:r>
              <a:rPr lang="en-AU" sz="1800" u="sng"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your reward will be great</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 and you will be sons of the Most High, for he is kind to the ungrateful and the evil.  </a:t>
            </a: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36 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Be merciful, even as your Father is merciful.</a:t>
            </a:r>
            <a:r>
              <a:rPr lang="en-AU" sz="1600" dirty="0">
                <a:effectLst/>
              </a:rPr>
              <a:t> </a:t>
            </a:r>
            <a:endParaRPr lang="en-US" sz="1600" dirty="0">
              <a:latin typeface="Comic Sans MS" panose="030F0902030302020204" pitchFamily="66" charset="0"/>
            </a:endParaRPr>
          </a:p>
        </p:txBody>
      </p:sp>
      <p:sp>
        <p:nvSpPr>
          <p:cNvPr id="19" name="TextBox 18">
            <a:extLst>
              <a:ext uri="{FF2B5EF4-FFF2-40B4-BE49-F238E27FC236}">
                <a16:creationId xmlns:a16="http://schemas.microsoft.com/office/drawing/2014/main" id="{BE61E41A-290B-E261-0ED2-370E453687C9}"/>
              </a:ext>
            </a:extLst>
          </p:cNvPr>
          <p:cNvSpPr txBox="1"/>
          <p:nvPr/>
        </p:nvSpPr>
        <p:spPr>
          <a:xfrm>
            <a:off x="6044" y="5362879"/>
            <a:ext cx="9137955"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Woes become blessings when we love and are kind and Merciful (like our Heavenly Father)</a:t>
            </a:r>
          </a:p>
        </p:txBody>
      </p:sp>
    </p:spTree>
    <p:extLst>
      <p:ext uri="{BB962C8B-B14F-4D97-AF65-F5344CB8AC3E}">
        <p14:creationId xmlns:p14="http://schemas.microsoft.com/office/powerpoint/2010/main" val="126391605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164695</TotalTime>
  <Words>872</Words>
  <Application>Microsoft Macintosh PowerPoint</Application>
  <PresentationFormat>On-screen Show (16:10)</PresentationFormat>
  <Paragraphs>63</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2499</cp:revision>
  <cp:lastPrinted>2023-06-02T08:28:14Z</cp:lastPrinted>
  <dcterms:created xsi:type="dcterms:W3CDTF">2016-11-04T06:28:01Z</dcterms:created>
  <dcterms:modified xsi:type="dcterms:W3CDTF">2023-06-02T08:30:48Z</dcterms:modified>
</cp:coreProperties>
</file>